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Override7.xml" ContentType="application/vnd.openxmlformats-officedocument.themeOverr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charts/chart19.xml" ContentType="application/vnd.openxmlformats-officedocument.drawingml.chart+xml"/>
  <Override PartName="/ppt/theme/themeOverride10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Override PartName="/ppt/charts/chart17.xml" ContentType="application/vnd.openxmlformats-officedocument.drawingml.chart+xml"/>
  <Override PartName="/ppt/charts/chart26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theme/themeOverride1.xml" ContentType="application/vnd.openxmlformats-officedocument.themeOverr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hart24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9.xml" ContentType="application/vnd.openxmlformats-officedocument.themeOverr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Override8.xml" ContentType="application/vnd.openxmlformats-officedocument.themeOverride+xml"/>
  <Override PartName="/ppt/theme/themeOverride11.xml" ContentType="application/vnd.openxmlformats-officedocument.themeOverr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Override6.xml" ContentType="application/vnd.openxmlformats-officedocument.themeOverride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85" r:id="rId2"/>
    <p:sldId id="257" r:id="rId3"/>
    <p:sldId id="260" r:id="rId4"/>
    <p:sldId id="266" r:id="rId5"/>
    <p:sldId id="261" r:id="rId6"/>
    <p:sldId id="267" r:id="rId7"/>
    <p:sldId id="258" r:id="rId8"/>
    <p:sldId id="262" r:id="rId9"/>
    <p:sldId id="268" r:id="rId10"/>
    <p:sldId id="284" r:id="rId11"/>
    <p:sldId id="283" r:id="rId12"/>
    <p:sldId id="259" r:id="rId13"/>
    <p:sldId id="263" r:id="rId14"/>
    <p:sldId id="269" r:id="rId15"/>
    <p:sldId id="271" r:id="rId16"/>
    <p:sldId id="270" r:id="rId17"/>
    <p:sldId id="265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2.xlsx"/><Relationship Id="rId1" Type="http://schemas.openxmlformats.org/officeDocument/2006/relationships/themeOverride" Target="../theme/themeOverride4.xm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4.xlsx"/><Relationship Id="rId1" Type="http://schemas.openxmlformats.org/officeDocument/2006/relationships/themeOverride" Target="../theme/themeOverride5.xm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5.xlsx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6.xlsx"/><Relationship Id="rId1" Type="http://schemas.openxmlformats.org/officeDocument/2006/relationships/themeOverride" Target="../theme/themeOverride6.xm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7.xlsx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8.xlsx"/><Relationship Id="rId1" Type="http://schemas.openxmlformats.org/officeDocument/2006/relationships/themeOverride" Target="../theme/themeOverride7.xm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20.xlsx"/><Relationship Id="rId1" Type="http://schemas.openxmlformats.org/officeDocument/2006/relationships/themeOverride" Target="../theme/themeOverride8.xm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1.xlsx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22.xlsx"/><Relationship Id="rId1" Type="http://schemas.openxmlformats.org/officeDocument/2006/relationships/themeOverride" Target="../theme/themeOverride9.xm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3.xlsx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24.xlsx"/><Relationship Id="rId1" Type="http://schemas.openxmlformats.org/officeDocument/2006/relationships/themeOverride" Target="../theme/themeOverride10.xm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5.xlsx"/></Relationships>
</file>

<file path=ppt/charts/_rels/chart2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26.xlsx"/><Relationship Id="rId1" Type="http://schemas.openxmlformats.org/officeDocument/2006/relationships/themeOverride" Target="../theme/themeOverride1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3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5.xlsx"/><Relationship Id="rId1" Type="http://schemas.openxmlformats.org/officeDocument/2006/relationships/themeOverride" Target="../theme/themeOverride2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8.xlsx"/><Relationship Id="rId1" Type="http://schemas.openxmlformats.org/officeDocument/2006/relationships/themeOverride" Target="../theme/themeOverride3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1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Val val="1"/>
          </c:dLbls>
          <c:cat>
            <c:strRef>
              <c:f>Лист1!$A$2:$A$12</c:f>
              <c:strCache>
                <c:ptCount val="11"/>
                <c:pt idx="0">
                  <c:v>Матем (б)</c:v>
                </c:pt>
                <c:pt idx="1">
                  <c:v>Матем (п)</c:v>
                </c:pt>
                <c:pt idx="2">
                  <c:v>Обществ</c:v>
                </c:pt>
                <c:pt idx="3">
                  <c:v>Физ</c:v>
                </c:pt>
                <c:pt idx="4">
                  <c:v>Ист</c:v>
                </c:pt>
                <c:pt idx="5">
                  <c:v>Био</c:v>
                </c:pt>
                <c:pt idx="6">
                  <c:v>ИКТ</c:v>
                </c:pt>
                <c:pt idx="7">
                  <c:v>Хим</c:v>
                </c:pt>
                <c:pt idx="8">
                  <c:v>Лит</c:v>
                </c:pt>
                <c:pt idx="9">
                  <c:v>Анг</c:v>
                </c:pt>
                <c:pt idx="10">
                  <c:v>Геог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93.8</c:v>
                </c:pt>
                <c:pt idx="1">
                  <c:v>60.3</c:v>
                </c:pt>
                <c:pt idx="2">
                  <c:v>50.8</c:v>
                </c:pt>
                <c:pt idx="3">
                  <c:v>21.9</c:v>
                </c:pt>
                <c:pt idx="4">
                  <c:v>16.3</c:v>
                </c:pt>
                <c:pt idx="5">
                  <c:v>15.8</c:v>
                </c:pt>
                <c:pt idx="6">
                  <c:v>13</c:v>
                </c:pt>
                <c:pt idx="7">
                  <c:v>9.7000000000000011</c:v>
                </c:pt>
                <c:pt idx="8">
                  <c:v>6.6</c:v>
                </c:pt>
                <c:pt idx="9">
                  <c:v>5.8</c:v>
                </c:pt>
                <c:pt idx="10">
                  <c:v>1.5</c:v>
                </c:pt>
              </c:numCache>
            </c:numRef>
          </c:val>
        </c:ser>
        <c:dLbls>
          <c:showVal val="1"/>
        </c:dLbls>
        <c:axId val="83748736"/>
        <c:axId val="83750272"/>
      </c:barChart>
      <c:catAx>
        <c:axId val="83748736"/>
        <c:scaling>
          <c:orientation val="minMax"/>
        </c:scaling>
        <c:axPos val="b"/>
        <c:numFmt formatCode="General" sourceLinked="1"/>
        <c:tickLblPos val="nextTo"/>
        <c:crossAx val="83750272"/>
        <c:crosses val="autoZero"/>
        <c:auto val="1"/>
        <c:lblAlgn val="ctr"/>
        <c:lblOffset val="100"/>
      </c:catAx>
      <c:valAx>
        <c:axId val="83750272"/>
        <c:scaling>
          <c:orientation val="minMax"/>
        </c:scaling>
        <c:axPos val="l"/>
        <c:majorGridlines/>
        <c:numFmt formatCode="General" sourceLinked="1"/>
        <c:tickLblPos val="nextTo"/>
        <c:crossAx val="8374873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Val val="1"/>
          </c:dLbls>
          <c:cat>
            <c:strRef>
              <c:f>Лист1!$A$2:$A$13</c:f>
              <c:strCache>
                <c:ptCount val="12"/>
                <c:pt idx="0">
                  <c:v>Рус</c:v>
                </c:pt>
                <c:pt idx="1">
                  <c:v>Матем (б)</c:v>
                </c:pt>
                <c:pt idx="2">
                  <c:v>Матем (п)</c:v>
                </c:pt>
                <c:pt idx="3">
                  <c:v>Обществ</c:v>
                </c:pt>
                <c:pt idx="4">
                  <c:v>Физ</c:v>
                </c:pt>
                <c:pt idx="5">
                  <c:v>Ист</c:v>
                </c:pt>
                <c:pt idx="6">
                  <c:v>Био</c:v>
                </c:pt>
                <c:pt idx="7">
                  <c:v>ИКТ</c:v>
                </c:pt>
                <c:pt idx="8">
                  <c:v>Хим</c:v>
                </c:pt>
                <c:pt idx="9">
                  <c:v>Лит</c:v>
                </c:pt>
                <c:pt idx="10">
                  <c:v>Анг</c:v>
                </c:pt>
                <c:pt idx="11">
                  <c:v>Геог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65</c:v>
                </c:pt>
                <c:pt idx="1">
                  <c:v>71</c:v>
                </c:pt>
                <c:pt idx="2">
                  <c:v>13</c:v>
                </c:pt>
                <c:pt idx="3">
                  <c:v>32</c:v>
                </c:pt>
                <c:pt idx="4">
                  <c:v>11</c:v>
                </c:pt>
                <c:pt idx="5">
                  <c:v>29</c:v>
                </c:pt>
                <c:pt idx="6">
                  <c:v>19</c:v>
                </c:pt>
                <c:pt idx="7">
                  <c:v>30</c:v>
                </c:pt>
                <c:pt idx="8">
                  <c:v>53</c:v>
                </c:pt>
                <c:pt idx="9">
                  <c:v>29</c:v>
                </c:pt>
                <c:pt idx="10">
                  <c:v>47</c:v>
                </c:pt>
                <c:pt idx="11">
                  <c:v>33</c:v>
                </c:pt>
              </c:numCache>
            </c:numRef>
          </c:val>
        </c:ser>
        <c:dLbls>
          <c:showVal val="1"/>
        </c:dLbls>
        <c:axId val="140933376"/>
        <c:axId val="140939264"/>
      </c:barChart>
      <c:catAx>
        <c:axId val="140933376"/>
        <c:scaling>
          <c:orientation val="minMax"/>
        </c:scaling>
        <c:axPos val="b"/>
        <c:numFmt formatCode="General" sourceLinked="1"/>
        <c:tickLblPos val="nextTo"/>
        <c:crossAx val="140939264"/>
        <c:crosses val="autoZero"/>
        <c:auto val="1"/>
        <c:lblAlgn val="ctr"/>
        <c:lblOffset val="100"/>
      </c:catAx>
      <c:valAx>
        <c:axId val="140939264"/>
        <c:scaling>
          <c:orientation val="minMax"/>
          <c:max val="90"/>
          <c:min val="0"/>
        </c:scaling>
        <c:axPos val="l"/>
        <c:majorGridlines/>
        <c:numFmt formatCode="General" sourceLinked="1"/>
        <c:tickLblPos val="nextTo"/>
        <c:crossAx val="14093337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2"/>
  <c:chart>
    <c:autoTitleDeleted val="1"/>
    <c:plotArea>
      <c:layout>
        <c:manualLayout>
          <c:layoutTarget val="inner"/>
          <c:xMode val="edge"/>
          <c:yMode val="edge"/>
          <c:x val="7.0422169790828992E-2"/>
          <c:y val="2.8040693365317879E-2"/>
          <c:w val="0.91271971065336688"/>
          <c:h val="0.84640269589677319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Val val="1"/>
          </c:dLbls>
          <c:cat>
            <c:strRef>
              <c:f>Лист1!$A$2:$A$9</c:f>
              <c:strCache>
                <c:ptCount val="8"/>
                <c:pt idx="0">
                  <c:v>Гимназия</c:v>
                </c:pt>
                <c:pt idx="1">
                  <c:v>Лицей</c:v>
                </c:pt>
                <c:pt idx="2">
                  <c:v>СОШ №1</c:v>
                </c:pt>
                <c:pt idx="3">
                  <c:v>СОШ №2</c:v>
                </c:pt>
                <c:pt idx="4">
                  <c:v>СОШ №4</c:v>
                </c:pt>
                <c:pt idx="5">
                  <c:v>СОШ №6</c:v>
                </c:pt>
                <c:pt idx="6">
                  <c:v>СОШ №8</c:v>
                </c:pt>
                <c:pt idx="7">
                  <c:v>СОШ №9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5</c:v>
                </c:pt>
                <c:pt idx="1">
                  <c:v>36</c:v>
                </c:pt>
                <c:pt idx="2">
                  <c:v>23</c:v>
                </c:pt>
                <c:pt idx="3">
                  <c:v>22</c:v>
                </c:pt>
                <c:pt idx="4">
                  <c:v>31</c:v>
                </c:pt>
                <c:pt idx="5">
                  <c:v>75</c:v>
                </c:pt>
                <c:pt idx="6">
                  <c:v>12.5</c:v>
                </c:pt>
                <c:pt idx="7">
                  <c:v>45</c:v>
                </c:pt>
              </c:numCache>
            </c:numRef>
          </c:val>
        </c:ser>
        <c:dLbls>
          <c:showVal val="1"/>
        </c:dLbls>
        <c:axId val="132061056"/>
        <c:axId val="132063232"/>
      </c:barChart>
      <c:catAx>
        <c:axId val="132061056"/>
        <c:scaling>
          <c:orientation val="minMax"/>
        </c:scaling>
        <c:axPos val="b"/>
        <c:numFmt formatCode="General" sourceLinked="1"/>
        <c:tickLblPos val="nextTo"/>
        <c:crossAx val="132063232"/>
        <c:crosses val="autoZero"/>
        <c:auto val="1"/>
        <c:lblAlgn val="ctr"/>
        <c:lblOffset val="100"/>
      </c:catAx>
      <c:valAx>
        <c:axId val="132063232"/>
        <c:scaling>
          <c:orientation val="minMax"/>
          <c:max val="90"/>
        </c:scaling>
        <c:axPos val="l"/>
        <c:majorGridlines/>
        <c:numFmt formatCode="General" sourceLinked="1"/>
        <c:tickLblPos val="nextTo"/>
        <c:crossAx val="13206105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Pos val="outEnd"/>
            <c:showPercent val="1"/>
            <c:showLeaderLines val="1"/>
          </c:dLbls>
          <c:cat>
            <c:strRef>
              <c:f>Лист1!$A$2:$A$9</c:f>
              <c:strCache>
                <c:ptCount val="8"/>
                <c:pt idx="0">
                  <c:v>Гимназия</c:v>
                </c:pt>
                <c:pt idx="1">
                  <c:v>Лицей</c:v>
                </c:pt>
                <c:pt idx="2">
                  <c:v>СОШ №1</c:v>
                </c:pt>
                <c:pt idx="3">
                  <c:v>СОШ №2</c:v>
                </c:pt>
                <c:pt idx="4">
                  <c:v>СОШ №4</c:v>
                </c:pt>
                <c:pt idx="5">
                  <c:v>СОШ №6</c:v>
                </c:pt>
                <c:pt idx="6">
                  <c:v>СОШ №8</c:v>
                </c:pt>
                <c:pt idx="7">
                  <c:v>СОШ №9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</c:v>
                </c:pt>
                <c:pt idx="1">
                  <c:v>12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3</c:v>
                </c:pt>
                <c:pt idx="6">
                  <c:v>1</c:v>
                </c:pt>
                <c:pt idx="7">
                  <c:v>25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ru-RU"/>
    </a:p>
  </c:txPr>
  <c:externalData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5"/>
  <c:chart>
    <c:autoTitleDeleted val="1"/>
    <c:plotArea>
      <c:layout>
        <c:manualLayout>
          <c:layoutTarget val="inner"/>
          <c:xMode val="edge"/>
          <c:yMode val="edge"/>
          <c:x val="7.0422169790828992E-2"/>
          <c:y val="2.8040693365317879E-2"/>
          <c:w val="0.91271971065336699"/>
          <c:h val="0.84640269589677319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Val val="1"/>
          </c:dLbls>
          <c:cat>
            <c:strRef>
              <c:f>Лист1!$A$2:$A$9</c:f>
              <c:strCache>
                <c:ptCount val="8"/>
                <c:pt idx="0">
                  <c:v>Гимназия</c:v>
                </c:pt>
                <c:pt idx="1">
                  <c:v>Лицей</c:v>
                </c:pt>
                <c:pt idx="2">
                  <c:v>СОШ №1</c:v>
                </c:pt>
                <c:pt idx="3">
                  <c:v>СОШ №2</c:v>
                </c:pt>
                <c:pt idx="4">
                  <c:v>СОШ №4</c:v>
                </c:pt>
                <c:pt idx="5">
                  <c:v>СОШ №6</c:v>
                </c:pt>
                <c:pt idx="6">
                  <c:v>СОШ №8</c:v>
                </c:pt>
                <c:pt idx="7">
                  <c:v>СОШ №9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12.5</c:v>
                </c:pt>
                <c:pt idx="1">
                  <c:v>19</c:v>
                </c:pt>
                <c:pt idx="2">
                  <c:v>0</c:v>
                </c:pt>
                <c:pt idx="3">
                  <c:v>0</c:v>
                </c:pt>
                <c:pt idx="4">
                  <c:v>20</c:v>
                </c:pt>
                <c:pt idx="5">
                  <c:v>25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dLbls>
          <c:showVal val="1"/>
        </c:dLbls>
        <c:axId val="142717696"/>
        <c:axId val="142719232"/>
      </c:barChart>
      <c:catAx>
        <c:axId val="142717696"/>
        <c:scaling>
          <c:orientation val="minMax"/>
        </c:scaling>
        <c:axPos val="b"/>
        <c:numFmt formatCode="General" sourceLinked="1"/>
        <c:tickLblPos val="nextTo"/>
        <c:crossAx val="142719232"/>
        <c:crosses val="autoZero"/>
        <c:auto val="1"/>
        <c:lblAlgn val="ctr"/>
        <c:lblOffset val="100"/>
      </c:catAx>
      <c:valAx>
        <c:axId val="142719232"/>
        <c:scaling>
          <c:orientation val="minMax"/>
          <c:max val="90"/>
        </c:scaling>
        <c:axPos val="l"/>
        <c:majorGridlines/>
        <c:numFmt formatCode="General" sourceLinked="1"/>
        <c:tickLblPos val="nextTo"/>
        <c:crossAx val="14271769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Pos val="outEnd"/>
            <c:showPercent val="1"/>
            <c:showLeaderLines val="1"/>
          </c:dLbls>
          <c:cat>
            <c:strRef>
              <c:f>Лист1!$A$2:$A$9</c:f>
              <c:strCache>
                <c:ptCount val="8"/>
                <c:pt idx="0">
                  <c:v>Гимназия</c:v>
                </c:pt>
                <c:pt idx="1">
                  <c:v>Лицей</c:v>
                </c:pt>
                <c:pt idx="2">
                  <c:v>СОШ №1</c:v>
                </c:pt>
                <c:pt idx="3">
                  <c:v>СОШ №2</c:v>
                </c:pt>
                <c:pt idx="4">
                  <c:v>СОШ №4</c:v>
                </c:pt>
                <c:pt idx="5">
                  <c:v>СОШ №6</c:v>
                </c:pt>
                <c:pt idx="6">
                  <c:v>СОШ №8</c:v>
                </c:pt>
                <c:pt idx="7">
                  <c:v>СОШ №9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</c:v>
                </c:pt>
                <c:pt idx="1">
                  <c:v>4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ru-RU"/>
    </a:p>
  </c:txPr>
  <c:externalData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0"/>
  <c:chart>
    <c:autoTitleDeleted val="1"/>
    <c:plotArea>
      <c:layout>
        <c:manualLayout>
          <c:layoutTarget val="inner"/>
          <c:xMode val="edge"/>
          <c:yMode val="edge"/>
          <c:x val="7.0422169790828992E-2"/>
          <c:y val="2.8040693365317879E-2"/>
          <c:w val="0.9127197106533671"/>
          <c:h val="0.84640269589677319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Val val="1"/>
          </c:dLbls>
          <c:cat>
            <c:strRef>
              <c:f>Лист1!$A$2:$A$7</c:f>
              <c:strCache>
                <c:ptCount val="6"/>
                <c:pt idx="0">
                  <c:v>Гимназия</c:v>
                </c:pt>
                <c:pt idx="1">
                  <c:v>Лицей</c:v>
                </c:pt>
                <c:pt idx="2">
                  <c:v>СОШ №1</c:v>
                </c:pt>
                <c:pt idx="3">
                  <c:v>СОШ №2</c:v>
                </c:pt>
                <c:pt idx="4">
                  <c:v>СОШ №4</c:v>
                </c:pt>
                <c:pt idx="5">
                  <c:v>СОШ №9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14</c:v>
                </c:pt>
                <c:pt idx="1">
                  <c:v>17</c:v>
                </c:pt>
                <c:pt idx="2">
                  <c:v>60</c:v>
                </c:pt>
                <c:pt idx="3">
                  <c:v>0</c:v>
                </c:pt>
                <c:pt idx="4">
                  <c:v>100</c:v>
                </c:pt>
                <c:pt idx="5">
                  <c:v>36</c:v>
                </c:pt>
              </c:numCache>
            </c:numRef>
          </c:val>
        </c:ser>
        <c:dLbls>
          <c:showVal val="1"/>
        </c:dLbls>
        <c:axId val="142752384"/>
        <c:axId val="142754944"/>
      </c:barChart>
      <c:catAx>
        <c:axId val="142752384"/>
        <c:scaling>
          <c:orientation val="minMax"/>
        </c:scaling>
        <c:axPos val="b"/>
        <c:numFmt formatCode="General" sourceLinked="1"/>
        <c:tickLblPos val="nextTo"/>
        <c:crossAx val="142754944"/>
        <c:crosses val="autoZero"/>
        <c:auto val="1"/>
        <c:lblAlgn val="ctr"/>
        <c:lblOffset val="100"/>
      </c:catAx>
      <c:valAx>
        <c:axId val="142754944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275238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Pos val="outEnd"/>
            <c:showPercent val="1"/>
            <c:showLeaderLines val="1"/>
          </c:dLbls>
          <c:cat>
            <c:strRef>
              <c:f>Лист1!$A$2:$A$9</c:f>
              <c:strCache>
                <c:ptCount val="8"/>
                <c:pt idx="0">
                  <c:v>Гимназия</c:v>
                </c:pt>
                <c:pt idx="1">
                  <c:v>Лицей</c:v>
                </c:pt>
                <c:pt idx="2">
                  <c:v>СОШ №1</c:v>
                </c:pt>
                <c:pt idx="3">
                  <c:v>СОШ №2</c:v>
                </c:pt>
                <c:pt idx="4">
                  <c:v>СОШ №4</c:v>
                </c:pt>
                <c:pt idx="5">
                  <c:v>СОШ №6</c:v>
                </c:pt>
                <c:pt idx="6">
                  <c:v>СОШ №8</c:v>
                </c:pt>
                <c:pt idx="7">
                  <c:v>СОШ №9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</c:v>
                </c:pt>
                <c:pt idx="1">
                  <c:v>1</c:v>
                </c:pt>
                <c:pt idx="2">
                  <c:v>3</c:v>
                </c:pt>
                <c:pt idx="4">
                  <c:v>1</c:v>
                </c:pt>
                <c:pt idx="7">
                  <c:v>9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ru-RU"/>
    </a:p>
  </c:txPr>
  <c:externalData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9"/>
  <c:chart>
    <c:autoTitleDeleted val="1"/>
    <c:plotArea>
      <c:layout>
        <c:manualLayout>
          <c:layoutTarget val="inner"/>
          <c:xMode val="edge"/>
          <c:yMode val="edge"/>
          <c:x val="7.0422169790828992E-2"/>
          <c:y val="2.8040693365317879E-2"/>
          <c:w val="0.9127197106533671"/>
          <c:h val="0.84640269589677319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Val val="1"/>
          </c:dLbls>
          <c:cat>
            <c:strRef>
              <c:f>Лист1!$A$2:$A$9</c:f>
              <c:strCache>
                <c:ptCount val="8"/>
                <c:pt idx="0">
                  <c:v>Гимназия</c:v>
                </c:pt>
                <c:pt idx="1">
                  <c:v>Лицей</c:v>
                </c:pt>
                <c:pt idx="2">
                  <c:v>СОШ №1</c:v>
                </c:pt>
                <c:pt idx="3">
                  <c:v>СОШ №2</c:v>
                </c:pt>
                <c:pt idx="4">
                  <c:v>СОШ №4</c:v>
                </c:pt>
                <c:pt idx="5">
                  <c:v>СОШ №6</c:v>
                </c:pt>
                <c:pt idx="6">
                  <c:v>СОШ №8</c:v>
                </c:pt>
                <c:pt idx="7">
                  <c:v>СОШ №9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20</c:v>
                </c:pt>
                <c:pt idx="1">
                  <c:v>9</c:v>
                </c:pt>
                <c:pt idx="2">
                  <c:v>33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40</c:v>
                </c:pt>
              </c:numCache>
            </c:numRef>
          </c:val>
        </c:ser>
        <c:dLbls>
          <c:showVal val="1"/>
        </c:dLbls>
        <c:axId val="147682048"/>
        <c:axId val="147684352"/>
      </c:barChart>
      <c:catAx>
        <c:axId val="147682048"/>
        <c:scaling>
          <c:orientation val="minMax"/>
        </c:scaling>
        <c:axPos val="b"/>
        <c:numFmt formatCode="General" sourceLinked="1"/>
        <c:tickLblPos val="nextTo"/>
        <c:crossAx val="147684352"/>
        <c:crosses val="autoZero"/>
        <c:auto val="1"/>
        <c:lblAlgn val="ctr"/>
        <c:lblOffset val="100"/>
      </c:catAx>
      <c:valAx>
        <c:axId val="147684352"/>
        <c:scaling>
          <c:orientation val="minMax"/>
          <c:max val="90"/>
        </c:scaling>
        <c:axPos val="l"/>
        <c:majorGridlines/>
        <c:numFmt formatCode="General" sourceLinked="1"/>
        <c:tickLblPos val="nextTo"/>
        <c:crossAx val="14768204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Pos val="outEnd"/>
            <c:showPercent val="1"/>
            <c:showLeaderLines val="1"/>
          </c:dLbls>
          <c:cat>
            <c:strRef>
              <c:f>Лист1!$A$2:$A$9</c:f>
              <c:strCache>
                <c:ptCount val="8"/>
                <c:pt idx="0">
                  <c:v>Гимназия</c:v>
                </c:pt>
                <c:pt idx="1">
                  <c:v>Лицей</c:v>
                </c:pt>
                <c:pt idx="2">
                  <c:v>СОШ №1</c:v>
                </c:pt>
                <c:pt idx="3">
                  <c:v>СОШ №2</c:v>
                </c:pt>
                <c:pt idx="4">
                  <c:v>СОШ №4</c:v>
                </c:pt>
                <c:pt idx="5">
                  <c:v>СОШ №6</c:v>
                </c:pt>
                <c:pt idx="6">
                  <c:v>СОШ №8</c:v>
                </c:pt>
                <c:pt idx="7">
                  <c:v>СОШ №9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7">
                  <c:v>6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ru-RU"/>
    </a:p>
  </c:txPr>
  <c:externalData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plotArea>
      <c:layout>
        <c:manualLayout>
          <c:layoutTarget val="inner"/>
          <c:xMode val="edge"/>
          <c:yMode val="edge"/>
          <c:x val="7.0422169790828992E-2"/>
          <c:y val="2.8040693365317879E-2"/>
          <c:w val="0.91271971065336721"/>
          <c:h val="0.84640269589677319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Val val="1"/>
          </c:dLbls>
          <c:cat>
            <c:strRef>
              <c:f>Лист1!$A$2:$A$8</c:f>
              <c:strCache>
                <c:ptCount val="7"/>
                <c:pt idx="0">
                  <c:v>Гимназия</c:v>
                </c:pt>
                <c:pt idx="1">
                  <c:v>Лицей</c:v>
                </c:pt>
                <c:pt idx="2">
                  <c:v>СОШ №1</c:v>
                </c:pt>
                <c:pt idx="3">
                  <c:v>СОШ №2</c:v>
                </c:pt>
                <c:pt idx="4">
                  <c:v>СОШ №4</c:v>
                </c:pt>
                <c:pt idx="5">
                  <c:v>СОШ №8</c:v>
                </c:pt>
                <c:pt idx="6">
                  <c:v>СОШ №9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0</c:v>
                </c:pt>
                <c:pt idx="1">
                  <c:v>62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40</c:v>
                </c:pt>
              </c:numCache>
            </c:numRef>
          </c:val>
        </c:ser>
        <c:dLbls>
          <c:showVal val="1"/>
        </c:dLbls>
        <c:axId val="163541760"/>
        <c:axId val="163543296"/>
      </c:barChart>
      <c:catAx>
        <c:axId val="163541760"/>
        <c:scaling>
          <c:orientation val="minMax"/>
        </c:scaling>
        <c:axPos val="b"/>
        <c:numFmt formatCode="General" sourceLinked="1"/>
        <c:tickLblPos val="nextTo"/>
        <c:crossAx val="163543296"/>
        <c:crosses val="autoZero"/>
        <c:auto val="1"/>
        <c:lblAlgn val="ctr"/>
        <c:lblOffset val="100"/>
      </c:catAx>
      <c:valAx>
        <c:axId val="163543296"/>
        <c:scaling>
          <c:orientation val="minMax"/>
          <c:max val="90"/>
        </c:scaling>
        <c:axPos val="l"/>
        <c:majorGridlines/>
        <c:numFmt formatCode="General" sourceLinked="1"/>
        <c:tickLblPos val="nextTo"/>
        <c:crossAx val="16354176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9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Val val="1"/>
          </c:dLbls>
          <c:cat>
            <c:strRef>
              <c:f>Лист1!$A$2:$A$9</c:f>
              <c:strCache>
                <c:ptCount val="8"/>
                <c:pt idx="0">
                  <c:v>Гимназия</c:v>
                </c:pt>
                <c:pt idx="1">
                  <c:v>Лицей</c:v>
                </c:pt>
                <c:pt idx="2">
                  <c:v>СОШ №1</c:v>
                </c:pt>
                <c:pt idx="3">
                  <c:v>СОШ №2</c:v>
                </c:pt>
                <c:pt idx="4">
                  <c:v>СОШ №4</c:v>
                </c:pt>
                <c:pt idx="5">
                  <c:v>СОШ №6</c:v>
                </c:pt>
                <c:pt idx="6">
                  <c:v>СОШ №8</c:v>
                </c:pt>
                <c:pt idx="7">
                  <c:v>СОШ №9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51</c:v>
                </c:pt>
                <c:pt idx="1">
                  <c:v>75</c:v>
                </c:pt>
                <c:pt idx="2">
                  <c:v>67</c:v>
                </c:pt>
                <c:pt idx="3">
                  <c:v>45</c:v>
                </c:pt>
                <c:pt idx="4">
                  <c:v>76</c:v>
                </c:pt>
                <c:pt idx="5">
                  <c:v>67</c:v>
                </c:pt>
                <c:pt idx="6">
                  <c:v>33</c:v>
                </c:pt>
                <c:pt idx="7">
                  <c:v>80</c:v>
                </c:pt>
              </c:numCache>
            </c:numRef>
          </c:val>
        </c:ser>
        <c:dLbls>
          <c:showVal val="1"/>
        </c:dLbls>
        <c:axId val="111653632"/>
        <c:axId val="111655168"/>
      </c:barChart>
      <c:catAx>
        <c:axId val="111653632"/>
        <c:scaling>
          <c:orientation val="minMax"/>
        </c:scaling>
        <c:axPos val="b"/>
        <c:numFmt formatCode="General" sourceLinked="1"/>
        <c:tickLblPos val="nextTo"/>
        <c:crossAx val="111655168"/>
        <c:crosses val="autoZero"/>
        <c:auto val="1"/>
        <c:lblAlgn val="ctr"/>
        <c:lblOffset val="100"/>
      </c:catAx>
      <c:valAx>
        <c:axId val="111655168"/>
        <c:scaling>
          <c:orientation val="minMax"/>
        </c:scaling>
        <c:axPos val="l"/>
        <c:majorGridlines/>
        <c:numFmt formatCode="General" sourceLinked="1"/>
        <c:tickLblPos val="nextTo"/>
        <c:crossAx val="11165363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Pos val="outEnd"/>
            <c:showPercent val="1"/>
            <c:showLeaderLines val="1"/>
          </c:dLbls>
          <c:cat>
            <c:strRef>
              <c:f>Лист1!$A$2:$A$9</c:f>
              <c:strCache>
                <c:ptCount val="8"/>
                <c:pt idx="0">
                  <c:v>Гимназия</c:v>
                </c:pt>
                <c:pt idx="1">
                  <c:v>Лицей</c:v>
                </c:pt>
                <c:pt idx="2">
                  <c:v>СОШ №1</c:v>
                </c:pt>
                <c:pt idx="3">
                  <c:v>СОШ №2</c:v>
                </c:pt>
                <c:pt idx="4">
                  <c:v>СОШ №4</c:v>
                </c:pt>
                <c:pt idx="5">
                  <c:v>СОШ №6</c:v>
                </c:pt>
                <c:pt idx="6">
                  <c:v>СОШ №8</c:v>
                </c:pt>
                <c:pt idx="7">
                  <c:v>СОШ №9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1">
                  <c:v>8</c:v>
                </c:pt>
                <c:pt idx="7">
                  <c:v>4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ru-RU"/>
    </a:p>
  </c:txPr>
  <c:externalData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0"/>
  <c:chart>
    <c:autoTitleDeleted val="1"/>
    <c:plotArea>
      <c:layout>
        <c:manualLayout>
          <c:layoutTarget val="inner"/>
          <c:xMode val="edge"/>
          <c:yMode val="edge"/>
          <c:x val="7.0422169790828992E-2"/>
          <c:y val="2.8040693365317879E-2"/>
          <c:w val="0.91271971065336721"/>
          <c:h val="0.84640269589677319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Val val="1"/>
          </c:dLbls>
          <c:cat>
            <c:strRef>
              <c:f>Лист1!$A$2:$A$9</c:f>
              <c:strCache>
                <c:ptCount val="8"/>
                <c:pt idx="0">
                  <c:v>Гимназия</c:v>
                </c:pt>
                <c:pt idx="1">
                  <c:v>Лицей</c:v>
                </c:pt>
                <c:pt idx="2">
                  <c:v>СОШ №1</c:v>
                </c:pt>
                <c:pt idx="3">
                  <c:v>СОШ №2</c:v>
                </c:pt>
                <c:pt idx="4">
                  <c:v>СОШ №4</c:v>
                </c:pt>
                <c:pt idx="5">
                  <c:v>СОШ №6</c:v>
                </c:pt>
                <c:pt idx="6">
                  <c:v>СОШ №8</c:v>
                </c:pt>
                <c:pt idx="7">
                  <c:v>СОШ №9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33</c:v>
                </c:pt>
                <c:pt idx="1">
                  <c:v>12.5</c:v>
                </c:pt>
                <c:pt idx="2">
                  <c:v>67</c:v>
                </c:pt>
                <c:pt idx="3">
                  <c:v>0</c:v>
                </c:pt>
                <c:pt idx="4">
                  <c:v>100</c:v>
                </c:pt>
                <c:pt idx="5">
                  <c:v>33</c:v>
                </c:pt>
                <c:pt idx="6">
                  <c:v>0</c:v>
                </c:pt>
                <c:pt idx="7">
                  <c:v>92</c:v>
                </c:pt>
              </c:numCache>
            </c:numRef>
          </c:val>
        </c:ser>
        <c:dLbls>
          <c:showVal val="1"/>
        </c:dLbls>
        <c:axId val="163562624"/>
        <c:axId val="163564160"/>
      </c:barChart>
      <c:catAx>
        <c:axId val="163562624"/>
        <c:scaling>
          <c:orientation val="minMax"/>
        </c:scaling>
        <c:axPos val="b"/>
        <c:numFmt formatCode="General" sourceLinked="1"/>
        <c:tickLblPos val="nextTo"/>
        <c:crossAx val="163564160"/>
        <c:crosses val="autoZero"/>
        <c:auto val="1"/>
        <c:lblAlgn val="ctr"/>
        <c:lblOffset val="100"/>
      </c:catAx>
      <c:valAx>
        <c:axId val="163564160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6356262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Pos val="outEnd"/>
            <c:showPercent val="1"/>
            <c:showLeaderLines val="1"/>
          </c:dLbls>
          <c:cat>
            <c:strRef>
              <c:f>Лист1!$A$2:$A$9</c:f>
              <c:strCache>
                <c:ptCount val="8"/>
                <c:pt idx="0">
                  <c:v>Гимназия</c:v>
                </c:pt>
                <c:pt idx="1">
                  <c:v>Лицей</c:v>
                </c:pt>
                <c:pt idx="2">
                  <c:v>СОШ №1</c:v>
                </c:pt>
                <c:pt idx="3">
                  <c:v>СОШ №2</c:v>
                </c:pt>
                <c:pt idx="4">
                  <c:v>СОШ №4</c:v>
                </c:pt>
                <c:pt idx="5">
                  <c:v>СОШ №6</c:v>
                </c:pt>
                <c:pt idx="6">
                  <c:v>СОШ №8</c:v>
                </c:pt>
                <c:pt idx="7">
                  <c:v>СОШ №9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4">
                  <c:v>1</c:v>
                </c:pt>
                <c:pt idx="5">
                  <c:v>1</c:v>
                </c:pt>
                <c:pt idx="7">
                  <c:v>11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ru-RU"/>
    </a:p>
  </c:txPr>
  <c:externalData r:id="rId2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1"/>
  <c:chart>
    <c:autoTitleDeleted val="1"/>
    <c:plotArea>
      <c:layout>
        <c:manualLayout>
          <c:layoutTarget val="inner"/>
          <c:xMode val="edge"/>
          <c:yMode val="edge"/>
          <c:x val="7.0422169790828992E-2"/>
          <c:y val="2.8040693365317879E-2"/>
          <c:w val="0.91271971065336732"/>
          <c:h val="0.84640269589677319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Val val="1"/>
          </c:dLbls>
          <c:cat>
            <c:strRef>
              <c:f>Лист1!$A$2:$A$6</c:f>
              <c:strCache>
                <c:ptCount val="5"/>
                <c:pt idx="0">
                  <c:v>Лицей</c:v>
                </c:pt>
                <c:pt idx="1">
                  <c:v>СОШ №2</c:v>
                </c:pt>
                <c:pt idx="2">
                  <c:v>СОШ №4</c:v>
                </c:pt>
                <c:pt idx="3">
                  <c:v>СОШ №6</c:v>
                </c:pt>
                <c:pt idx="4">
                  <c:v>СОШ №9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0</c:v>
                </c:pt>
                <c:pt idx="1">
                  <c:v>100</c:v>
                </c:pt>
                <c:pt idx="2">
                  <c:v>100</c:v>
                </c:pt>
                <c:pt idx="3">
                  <c:v>33</c:v>
                </c:pt>
                <c:pt idx="4">
                  <c:v>28.6</c:v>
                </c:pt>
              </c:numCache>
            </c:numRef>
          </c:val>
        </c:ser>
        <c:dLbls>
          <c:showVal val="1"/>
        </c:dLbls>
        <c:axId val="167129856"/>
        <c:axId val="167131392"/>
      </c:barChart>
      <c:catAx>
        <c:axId val="167129856"/>
        <c:scaling>
          <c:orientation val="minMax"/>
        </c:scaling>
        <c:axPos val="b"/>
        <c:numFmt formatCode="General" sourceLinked="1"/>
        <c:tickLblPos val="nextTo"/>
        <c:crossAx val="167131392"/>
        <c:crosses val="autoZero"/>
        <c:auto val="1"/>
        <c:lblAlgn val="ctr"/>
        <c:lblOffset val="100"/>
      </c:catAx>
      <c:valAx>
        <c:axId val="167131392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6712985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Pos val="outEnd"/>
            <c:showPercent val="1"/>
            <c:showLeaderLines val="1"/>
          </c:dLbls>
          <c:cat>
            <c:strRef>
              <c:f>Лист1!$A$2:$A$9</c:f>
              <c:strCache>
                <c:ptCount val="8"/>
                <c:pt idx="0">
                  <c:v>Гимназия</c:v>
                </c:pt>
                <c:pt idx="1">
                  <c:v>Лицей</c:v>
                </c:pt>
                <c:pt idx="2">
                  <c:v>СОШ №1</c:v>
                </c:pt>
                <c:pt idx="3">
                  <c:v>СОШ №2</c:v>
                </c:pt>
                <c:pt idx="4">
                  <c:v>СОШ №4</c:v>
                </c:pt>
                <c:pt idx="5">
                  <c:v>СОШ №6</c:v>
                </c:pt>
                <c:pt idx="6">
                  <c:v>СОШ №8</c:v>
                </c:pt>
                <c:pt idx="7">
                  <c:v>СОШ №9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7">
                  <c:v>2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ru-RU"/>
    </a:p>
  </c:txPr>
  <c:externalData r:id="rId2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2"/>
  <c:chart>
    <c:autoTitleDeleted val="1"/>
    <c:plotArea>
      <c:layout>
        <c:manualLayout>
          <c:layoutTarget val="inner"/>
          <c:xMode val="edge"/>
          <c:yMode val="edge"/>
          <c:x val="7.0422169790828992E-2"/>
          <c:y val="2.8040693365317879E-2"/>
          <c:w val="0.91271971065336721"/>
          <c:h val="0.84640269589677319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Val val="1"/>
          </c:dLbls>
          <c:cat>
            <c:strRef>
              <c:f>Лист1!$A$2:$A$8</c:f>
              <c:strCache>
                <c:ptCount val="7"/>
                <c:pt idx="0">
                  <c:v>Гимназия</c:v>
                </c:pt>
                <c:pt idx="1">
                  <c:v>Лицей</c:v>
                </c:pt>
                <c:pt idx="2">
                  <c:v>СОШ №1</c:v>
                </c:pt>
                <c:pt idx="3">
                  <c:v>СОШ №2</c:v>
                </c:pt>
                <c:pt idx="4">
                  <c:v>СОШ №4</c:v>
                </c:pt>
                <c:pt idx="5">
                  <c:v>СОШ №6</c:v>
                </c:pt>
                <c:pt idx="6">
                  <c:v>СОШ №9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0</c:v>
                </c:pt>
                <c:pt idx="1">
                  <c:v>75</c:v>
                </c:pt>
                <c:pt idx="2">
                  <c:v>0</c:v>
                </c:pt>
                <c:pt idx="3">
                  <c:v>50</c:v>
                </c:pt>
                <c:pt idx="4">
                  <c:v>100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dLbls>
          <c:showVal val="1"/>
        </c:dLbls>
        <c:axId val="167358848"/>
        <c:axId val="167360384"/>
      </c:barChart>
      <c:catAx>
        <c:axId val="167358848"/>
        <c:scaling>
          <c:orientation val="minMax"/>
        </c:scaling>
        <c:axPos val="b"/>
        <c:numFmt formatCode="General" sourceLinked="1"/>
        <c:tickLblPos val="nextTo"/>
        <c:crossAx val="167360384"/>
        <c:crosses val="autoZero"/>
        <c:auto val="1"/>
        <c:lblAlgn val="ctr"/>
        <c:lblOffset val="100"/>
      </c:catAx>
      <c:valAx>
        <c:axId val="167360384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6735884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Pos val="outEnd"/>
            <c:showPercent val="1"/>
            <c:showLeaderLines val="1"/>
          </c:dLbls>
          <c:cat>
            <c:strRef>
              <c:f>Лист1!$A$2:$A$9</c:f>
              <c:strCache>
                <c:ptCount val="8"/>
                <c:pt idx="0">
                  <c:v>Гимназия</c:v>
                </c:pt>
                <c:pt idx="1">
                  <c:v>Лицей</c:v>
                </c:pt>
                <c:pt idx="2">
                  <c:v>СОШ №1</c:v>
                </c:pt>
                <c:pt idx="3">
                  <c:v>СОШ №2</c:v>
                </c:pt>
                <c:pt idx="4">
                  <c:v>СОШ №4</c:v>
                </c:pt>
                <c:pt idx="5">
                  <c:v>СОШ №6</c:v>
                </c:pt>
                <c:pt idx="6">
                  <c:v>СОШ №8</c:v>
                </c:pt>
                <c:pt idx="7">
                  <c:v>СОШ №9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1">
                  <c:v>6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ru-RU"/>
    </a:p>
  </c:tx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Pos val="outEnd"/>
            <c:showPercent val="1"/>
            <c:showLeaderLines val="1"/>
          </c:dLbls>
          <c:cat>
            <c:strRef>
              <c:f>Лист1!$A$2:$A$9</c:f>
              <c:strCache>
                <c:ptCount val="8"/>
                <c:pt idx="0">
                  <c:v>Гимназия</c:v>
                </c:pt>
                <c:pt idx="1">
                  <c:v>Лицей</c:v>
                </c:pt>
                <c:pt idx="2">
                  <c:v>СОШ №1</c:v>
                </c:pt>
                <c:pt idx="3">
                  <c:v>СОШ №2</c:v>
                </c:pt>
                <c:pt idx="4">
                  <c:v>СОШ №4</c:v>
                </c:pt>
                <c:pt idx="5">
                  <c:v>СОШ №6</c:v>
                </c:pt>
                <c:pt idx="6">
                  <c:v>СОШ №8</c:v>
                </c:pt>
                <c:pt idx="7">
                  <c:v>СОШ №9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19</c:v>
                </c:pt>
                <c:pt idx="1">
                  <c:v>56</c:v>
                </c:pt>
                <c:pt idx="2">
                  <c:v>30</c:v>
                </c:pt>
                <c:pt idx="3">
                  <c:v>18</c:v>
                </c:pt>
                <c:pt idx="4">
                  <c:v>19</c:v>
                </c:pt>
                <c:pt idx="5">
                  <c:v>16</c:v>
                </c:pt>
                <c:pt idx="6">
                  <c:v>7</c:v>
                </c:pt>
                <c:pt idx="7">
                  <c:v>67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ru-RU"/>
    </a:p>
  </c:tx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Val val="1"/>
          </c:dLbls>
          <c:cat>
            <c:strRef>
              <c:f>Лист1!$A$2:$A$9</c:f>
              <c:strCache>
                <c:ptCount val="8"/>
                <c:pt idx="0">
                  <c:v>Гимназия</c:v>
                </c:pt>
                <c:pt idx="1">
                  <c:v>Лицей</c:v>
                </c:pt>
                <c:pt idx="2">
                  <c:v>СОШ №1</c:v>
                </c:pt>
                <c:pt idx="3">
                  <c:v>СОШ №2</c:v>
                </c:pt>
                <c:pt idx="4">
                  <c:v>СОШ №4</c:v>
                </c:pt>
                <c:pt idx="5">
                  <c:v>СОШ №6</c:v>
                </c:pt>
                <c:pt idx="6">
                  <c:v>СОШ №8</c:v>
                </c:pt>
                <c:pt idx="7">
                  <c:v>СОШ №9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81</c:v>
                </c:pt>
                <c:pt idx="1">
                  <c:v>81</c:v>
                </c:pt>
                <c:pt idx="2">
                  <c:v>80</c:v>
                </c:pt>
                <c:pt idx="3">
                  <c:v>43</c:v>
                </c:pt>
                <c:pt idx="4">
                  <c:v>82</c:v>
                </c:pt>
                <c:pt idx="5">
                  <c:v>62</c:v>
                </c:pt>
                <c:pt idx="6">
                  <c:v>62</c:v>
                </c:pt>
                <c:pt idx="7">
                  <c:v>76</c:v>
                </c:pt>
              </c:numCache>
            </c:numRef>
          </c:val>
        </c:ser>
        <c:dLbls>
          <c:showVal val="1"/>
        </c:dLbls>
        <c:axId val="117720576"/>
        <c:axId val="117722112"/>
      </c:barChart>
      <c:catAx>
        <c:axId val="117720576"/>
        <c:scaling>
          <c:orientation val="minMax"/>
        </c:scaling>
        <c:axPos val="b"/>
        <c:numFmt formatCode="General" sourceLinked="1"/>
        <c:tickLblPos val="nextTo"/>
        <c:crossAx val="117722112"/>
        <c:crosses val="autoZero"/>
        <c:auto val="1"/>
        <c:lblAlgn val="ctr"/>
        <c:lblOffset val="100"/>
      </c:catAx>
      <c:valAx>
        <c:axId val="117722112"/>
        <c:scaling>
          <c:orientation val="minMax"/>
          <c:min val="0"/>
        </c:scaling>
        <c:axPos val="l"/>
        <c:majorGridlines/>
        <c:numFmt formatCode="General" sourceLinked="1"/>
        <c:tickLblPos val="nextTo"/>
        <c:crossAx val="11772057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Pos val="outEnd"/>
            <c:showPercent val="1"/>
            <c:showLeaderLines val="1"/>
          </c:dLbls>
          <c:cat>
            <c:strRef>
              <c:f>Лист1!$A$2:$A$9</c:f>
              <c:strCache>
                <c:ptCount val="8"/>
                <c:pt idx="0">
                  <c:v>Гимназия</c:v>
                </c:pt>
                <c:pt idx="1">
                  <c:v>Лицей</c:v>
                </c:pt>
                <c:pt idx="2">
                  <c:v>СОШ №1</c:v>
                </c:pt>
                <c:pt idx="3">
                  <c:v>СОШ №2</c:v>
                </c:pt>
                <c:pt idx="4">
                  <c:v>СОШ №4</c:v>
                </c:pt>
                <c:pt idx="5">
                  <c:v>СОШ №6</c:v>
                </c:pt>
                <c:pt idx="6">
                  <c:v>СОШ №8</c:v>
                </c:pt>
                <c:pt idx="7">
                  <c:v>СОШ №9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29</c:v>
                </c:pt>
                <c:pt idx="1">
                  <c:v>60</c:v>
                </c:pt>
                <c:pt idx="2">
                  <c:v>36</c:v>
                </c:pt>
                <c:pt idx="3">
                  <c:v>18</c:v>
                </c:pt>
                <c:pt idx="4">
                  <c:v>9</c:v>
                </c:pt>
                <c:pt idx="5">
                  <c:v>13</c:v>
                </c:pt>
                <c:pt idx="6">
                  <c:v>13</c:v>
                </c:pt>
                <c:pt idx="7">
                  <c:v>55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ru-RU"/>
    </a:p>
  </c:txPr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dLbls>
            <c:showVal val="1"/>
          </c:dLbls>
          <c:cat>
            <c:strRef>
              <c:f>Лист1!$A$2:$A$9</c:f>
              <c:strCache>
                <c:ptCount val="8"/>
                <c:pt idx="0">
                  <c:v>Гимназия</c:v>
                </c:pt>
                <c:pt idx="1">
                  <c:v>Лицей</c:v>
                </c:pt>
                <c:pt idx="2">
                  <c:v>СОШ №1</c:v>
                </c:pt>
                <c:pt idx="3">
                  <c:v>СОШ №2</c:v>
                </c:pt>
                <c:pt idx="4">
                  <c:v>СОШ №4</c:v>
                </c:pt>
                <c:pt idx="5">
                  <c:v>СОШ №6</c:v>
                </c:pt>
                <c:pt idx="6">
                  <c:v>СОШ №8</c:v>
                </c:pt>
                <c:pt idx="7">
                  <c:v>СОШ №9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47</c:v>
                </c:pt>
                <c:pt idx="1">
                  <c:v>46</c:v>
                </c:pt>
                <c:pt idx="2">
                  <c:v>30</c:v>
                </c:pt>
                <c:pt idx="3">
                  <c:v>40</c:v>
                </c:pt>
                <c:pt idx="4">
                  <c:v>48</c:v>
                </c:pt>
                <c:pt idx="5">
                  <c:v>38</c:v>
                </c:pt>
                <c:pt idx="6">
                  <c:v>23</c:v>
                </c:pt>
                <c:pt idx="7">
                  <c:v>50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</c:v>
                </c:pt>
              </c:strCache>
            </c:strRef>
          </c:tx>
          <c:dLbls>
            <c:showVal val="1"/>
          </c:dLbls>
          <c:cat>
            <c:strRef>
              <c:f>Лист1!$A$2:$A$9</c:f>
              <c:strCache>
                <c:ptCount val="8"/>
                <c:pt idx="0">
                  <c:v>Гимназия</c:v>
                </c:pt>
                <c:pt idx="1">
                  <c:v>Лицей</c:v>
                </c:pt>
                <c:pt idx="2">
                  <c:v>СОШ №1</c:v>
                </c:pt>
                <c:pt idx="3">
                  <c:v>СОШ №2</c:v>
                </c:pt>
                <c:pt idx="4">
                  <c:v>СОШ №4</c:v>
                </c:pt>
                <c:pt idx="5">
                  <c:v>СОШ №6</c:v>
                </c:pt>
                <c:pt idx="6">
                  <c:v>СОШ №8</c:v>
                </c:pt>
                <c:pt idx="7">
                  <c:v>СОШ №9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31</c:v>
                </c:pt>
                <c:pt idx="1">
                  <c:v>42</c:v>
                </c:pt>
                <c:pt idx="2">
                  <c:v>38</c:v>
                </c:pt>
                <c:pt idx="3">
                  <c:v>34</c:v>
                </c:pt>
                <c:pt idx="4">
                  <c:v>46</c:v>
                </c:pt>
                <c:pt idx="5">
                  <c:v>42</c:v>
                </c:pt>
                <c:pt idx="6">
                  <c:v>39</c:v>
                </c:pt>
                <c:pt idx="7">
                  <c:v>39</c:v>
                </c:pt>
              </c:numCache>
            </c:numRef>
          </c:val>
        </c:ser>
        <c:dLbls>
          <c:showVal val="1"/>
        </c:dLbls>
        <c:axId val="132093056"/>
        <c:axId val="132094592"/>
      </c:barChart>
      <c:catAx>
        <c:axId val="132093056"/>
        <c:scaling>
          <c:orientation val="minMax"/>
        </c:scaling>
        <c:axPos val="b"/>
        <c:numFmt formatCode="General" sourceLinked="1"/>
        <c:tickLblPos val="nextTo"/>
        <c:crossAx val="132094592"/>
        <c:crosses val="autoZero"/>
        <c:auto val="1"/>
        <c:lblAlgn val="ctr"/>
        <c:lblOffset val="100"/>
      </c:catAx>
      <c:valAx>
        <c:axId val="132094592"/>
        <c:scaling>
          <c:orientation val="minMax"/>
        </c:scaling>
        <c:axPos val="l"/>
        <c:majorGridlines/>
        <c:numFmt formatCode="General" sourceLinked="1"/>
        <c:tickLblPos val="nextTo"/>
        <c:crossAx val="132093056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1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Val val="1"/>
          </c:dLbls>
          <c:cat>
            <c:strRef>
              <c:f>Лист1!$A$2:$A$9</c:f>
              <c:strCache>
                <c:ptCount val="8"/>
                <c:pt idx="0">
                  <c:v>Гимназия</c:v>
                </c:pt>
                <c:pt idx="1">
                  <c:v>Лицей</c:v>
                </c:pt>
                <c:pt idx="2">
                  <c:v>СОШ №1</c:v>
                </c:pt>
                <c:pt idx="3">
                  <c:v>СОШ №2</c:v>
                </c:pt>
                <c:pt idx="4">
                  <c:v>СОШ №4</c:v>
                </c:pt>
                <c:pt idx="5">
                  <c:v>СОШ №6</c:v>
                </c:pt>
                <c:pt idx="6">
                  <c:v>СОШ №8</c:v>
                </c:pt>
                <c:pt idx="7">
                  <c:v>СОШ №9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4</c:v>
                </c:pt>
                <c:pt idx="1">
                  <c:v>14</c:v>
                </c:pt>
                <c:pt idx="2">
                  <c:v>11</c:v>
                </c:pt>
                <c:pt idx="3">
                  <c:v>7</c:v>
                </c:pt>
                <c:pt idx="4">
                  <c:v>24</c:v>
                </c:pt>
                <c:pt idx="5">
                  <c:v>18</c:v>
                </c:pt>
                <c:pt idx="6">
                  <c:v>29</c:v>
                </c:pt>
                <c:pt idx="7">
                  <c:v>14</c:v>
                </c:pt>
              </c:numCache>
            </c:numRef>
          </c:val>
        </c:ser>
        <c:dLbls>
          <c:showVal val="1"/>
        </c:dLbls>
        <c:axId val="132568960"/>
        <c:axId val="132570496"/>
      </c:barChart>
      <c:catAx>
        <c:axId val="132568960"/>
        <c:scaling>
          <c:orientation val="minMax"/>
        </c:scaling>
        <c:axPos val="b"/>
        <c:numFmt formatCode="General" sourceLinked="1"/>
        <c:tickLblPos val="nextTo"/>
        <c:crossAx val="132570496"/>
        <c:crosses val="autoZero"/>
        <c:auto val="1"/>
        <c:lblAlgn val="ctr"/>
        <c:lblOffset val="100"/>
      </c:catAx>
      <c:valAx>
        <c:axId val="132570496"/>
        <c:scaling>
          <c:orientation val="minMax"/>
          <c:max val="90"/>
        </c:scaling>
        <c:axPos val="l"/>
        <c:majorGridlines/>
        <c:numFmt formatCode="General" sourceLinked="1"/>
        <c:tickLblPos val="nextTo"/>
        <c:crossAx val="13256896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Pos val="outEnd"/>
            <c:showPercent val="1"/>
            <c:showLeaderLines val="1"/>
          </c:dLbls>
          <c:cat>
            <c:strRef>
              <c:f>Лист1!$A$2:$A$9</c:f>
              <c:strCache>
                <c:ptCount val="8"/>
                <c:pt idx="0">
                  <c:v>Гимназия</c:v>
                </c:pt>
                <c:pt idx="1">
                  <c:v>Лицей</c:v>
                </c:pt>
                <c:pt idx="2">
                  <c:v>СОШ №1</c:v>
                </c:pt>
                <c:pt idx="3">
                  <c:v>СОШ №2</c:v>
                </c:pt>
                <c:pt idx="4">
                  <c:v>СОШ №4</c:v>
                </c:pt>
                <c:pt idx="5">
                  <c:v>СОШ №6</c:v>
                </c:pt>
                <c:pt idx="6">
                  <c:v>СОШ №8</c:v>
                </c:pt>
                <c:pt idx="7">
                  <c:v>СОШ №9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</c:v>
                </c:pt>
                <c:pt idx="1">
                  <c:v>7</c:v>
                </c:pt>
                <c:pt idx="2">
                  <c:v>2</c:v>
                </c:pt>
                <c:pt idx="3">
                  <c:v>1</c:v>
                </c:pt>
                <c:pt idx="4">
                  <c:v>5</c:v>
                </c:pt>
                <c:pt idx="5">
                  <c:v>2</c:v>
                </c:pt>
                <c:pt idx="6">
                  <c:v>2</c:v>
                </c:pt>
                <c:pt idx="7">
                  <c:v>8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ru-RU"/>
    </a:p>
  </c:txPr>
  <c:externalData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Лист1!$A$2:$A$10</c:f>
              <c:strCache>
                <c:ptCount val="9"/>
                <c:pt idx="0">
                  <c:v>Физ</c:v>
                </c:pt>
                <c:pt idx="1">
                  <c:v>Хим</c:v>
                </c:pt>
                <c:pt idx="2">
                  <c:v>Общ</c:v>
                </c:pt>
                <c:pt idx="3">
                  <c:v>Био</c:v>
                </c:pt>
                <c:pt idx="4">
                  <c:v>ИКТ</c:v>
                </c:pt>
                <c:pt idx="5">
                  <c:v>Ист</c:v>
                </c:pt>
                <c:pt idx="6">
                  <c:v>Геог</c:v>
                </c:pt>
                <c:pt idx="7">
                  <c:v>Анг</c:v>
                </c:pt>
                <c:pt idx="8">
                  <c:v>Лит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45</c:v>
                </c:pt>
                <c:pt idx="1">
                  <c:v>56</c:v>
                </c:pt>
                <c:pt idx="2">
                  <c:v>51</c:v>
                </c:pt>
                <c:pt idx="3">
                  <c:v>53</c:v>
                </c:pt>
                <c:pt idx="4">
                  <c:v>49</c:v>
                </c:pt>
                <c:pt idx="5">
                  <c:v>48</c:v>
                </c:pt>
                <c:pt idx="6">
                  <c:v>52</c:v>
                </c:pt>
                <c:pt idx="7">
                  <c:v>57</c:v>
                </c:pt>
                <c:pt idx="8">
                  <c:v>58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</c:v>
                </c:pt>
              </c:strCache>
            </c:strRef>
          </c:tx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Лист1!$A$2:$A$10</c:f>
              <c:strCache>
                <c:ptCount val="9"/>
                <c:pt idx="0">
                  <c:v>Физ</c:v>
                </c:pt>
                <c:pt idx="1">
                  <c:v>Хим</c:v>
                </c:pt>
                <c:pt idx="2">
                  <c:v>Общ</c:v>
                </c:pt>
                <c:pt idx="3">
                  <c:v>Био</c:v>
                </c:pt>
                <c:pt idx="4">
                  <c:v>ИКТ</c:v>
                </c:pt>
                <c:pt idx="5">
                  <c:v>Ист</c:v>
                </c:pt>
                <c:pt idx="6">
                  <c:v>Геог</c:v>
                </c:pt>
                <c:pt idx="7">
                  <c:v>Анг</c:v>
                </c:pt>
                <c:pt idx="8">
                  <c:v>Лит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49</c:v>
                </c:pt>
                <c:pt idx="1">
                  <c:v>60</c:v>
                </c:pt>
                <c:pt idx="2">
                  <c:v>54</c:v>
                </c:pt>
                <c:pt idx="3">
                  <c:v>47</c:v>
                </c:pt>
                <c:pt idx="4">
                  <c:v>51</c:v>
                </c:pt>
                <c:pt idx="5">
                  <c:v>51</c:v>
                </c:pt>
                <c:pt idx="6">
                  <c:v>58</c:v>
                </c:pt>
                <c:pt idx="7">
                  <c:v>53</c:v>
                </c:pt>
                <c:pt idx="8">
                  <c:v>53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Край 2017</c:v>
                </c:pt>
              </c:strCache>
            </c:strRef>
          </c:tx>
          <c:dLbls>
            <c:txPr>
              <a:bodyPr/>
              <a:lstStyle/>
              <a:p>
                <a:pPr>
                  <a:defRPr sz="1600" b="0" i="0"/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Лист1!$A$2:$A$10</c:f>
              <c:strCache>
                <c:ptCount val="9"/>
                <c:pt idx="0">
                  <c:v>Физ</c:v>
                </c:pt>
                <c:pt idx="1">
                  <c:v>Хим</c:v>
                </c:pt>
                <c:pt idx="2">
                  <c:v>Общ</c:v>
                </c:pt>
                <c:pt idx="3">
                  <c:v>Био</c:v>
                </c:pt>
                <c:pt idx="4">
                  <c:v>ИКТ</c:v>
                </c:pt>
                <c:pt idx="5">
                  <c:v>Ист</c:v>
                </c:pt>
                <c:pt idx="6">
                  <c:v>Геог</c:v>
                </c:pt>
                <c:pt idx="7">
                  <c:v>Анг</c:v>
                </c:pt>
                <c:pt idx="8">
                  <c:v>Лит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  <c:pt idx="0">
                  <c:v>50</c:v>
                </c:pt>
                <c:pt idx="1">
                  <c:v>56</c:v>
                </c:pt>
                <c:pt idx="2">
                  <c:v>53</c:v>
                </c:pt>
                <c:pt idx="3">
                  <c:v>49</c:v>
                </c:pt>
                <c:pt idx="4">
                  <c:v>55</c:v>
                </c:pt>
                <c:pt idx="5">
                  <c:v>52</c:v>
                </c:pt>
                <c:pt idx="6">
                  <c:v>52</c:v>
                </c:pt>
                <c:pt idx="7">
                  <c:v>66</c:v>
                </c:pt>
                <c:pt idx="8">
                  <c:v>58</c:v>
                </c:pt>
              </c:numCache>
            </c:numRef>
          </c:val>
        </c:ser>
        <c:dLbls>
          <c:showVal val="1"/>
        </c:dLbls>
        <c:axId val="141240192"/>
        <c:axId val="141241728"/>
      </c:barChart>
      <c:catAx>
        <c:axId val="141240192"/>
        <c:scaling>
          <c:orientation val="minMax"/>
        </c:scaling>
        <c:axPos val="b"/>
        <c:numFmt formatCode="General" sourceLinked="1"/>
        <c:tickLblPos val="nextTo"/>
        <c:crossAx val="141241728"/>
        <c:crosses val="autoZero"/>
        <c:auto val="1"/>
        <c:lblAlgn val="ctr"/>
        <c:lblOffset val="100"/>
      </c:catAx>
      <c:valAx>
        <c:axId val="141241728"/>
        <c:scaling>
          <c:orientation val="minMax"/>
          <c:min val="0"/>
        </c:scaling>
        <c:axPos val="l"/>
        <c:majorGridlines/>
        <c:numFmt formatCode="General" sourceLinked="1"/>
        <c:tickLblPos val="nextTo"/>
        <c:crossAx val="141240192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38F2C138-2030-42A6-89CD-E610A533D41F}" type="datetimeFigureOut">
              <a:rPr lang="ru-RU" smtClean="0"/>
              <a:pPr/>
              <a:t>10.10.2017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3EFE5F10-F910-4A2E-B0FB-875F24A52C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2C138-2030-42A6-89CD-E610A533D41F}" type="datetimeFigureOut">
              <a:rPr lang="ru-RU" smtClean="0"/>
              <a:pPr/>
              <a:t>10.10.2017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E5F10-F910-4A2E-B0FB-875F24A52C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2C138-2030-42A6-89CD-E610A533D41F}" type="datetimeFigureOut">
              <a:rPr lang="ru-RU" smtClean="0"/>
              <a:pPr/>
              <a:t>10.10.2017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E5F10-F910-4A2E-B0FB-875F24A52C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2C138-2030-42A6-89CD-E610A533D41F}" type="datetimeFigureOut">
              <a:rPr lang="ru-RU" smtClean="0"/>
              <a:pPr/>
              <a:t>10.10.2017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E5F10-F910-4A2E-B0FB-875F24A52C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2C138-2030-42A6-89CD-E610A533D41F}" type="datetimeFigureOut">
              <a:rPr lang="ru-RU" smtClean="0"/>
              <a:pPr/>
              <a:t>10.10.2017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E5F10-F910-4A2E-B0FB-875F24A52C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2C138-2030-42A6-89CD-E610A533D41F}" type="datetimeFigureOut">
              <a:rPr lang="ru-RU" smtClean="0"/>
              <a:pPr/>
              <a:t>10.10.2017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E5F10-F910-4A2E-B0FB-875F24A52C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8F2C138-2030-42A6-89CD-E610A533D41F}" type="datetimeFigureOut">
              <a:rPr lang="ru-RU" smtClean="0"/>
              <a:pPr/>
              <a:t>10.10.2017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EFE5F10-F910-4A2E-B0FB-875F24A52C5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38F2C138-2030-42A6-89CD-E610A533D41F}" type="datetimeFigureOut">
              <a:rPr lang="ru-RU" smtClean="0"/>
              <a:pPr/>
              <a:t>10.10.2017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3EFE5F10-F910-4A2E-B0FB-875F24A52C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2C138-2030-42A6-89CD-E610A533D41F}" type="datetimeFigureOut">
              <a:rPr lang="ru-RU" smtClean="0"/>
              <a:pPr/>
              <a:t>10.10.2017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E5F10-F910-4A2E-B0FB-875F24A52C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2C138-2030-42A6-89CD-E610A533D41F}" type="datetimeFigureOut">
              <a:rPr lang="ru-RU" smtClean="0"/>
              <a:pPr/>
              <a:t>10.10.2017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E5F10-F910-4A2E-B0FB-875F24A52C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2C138-2030-42A6-89CD-E610A533D41F}" type="datetimeFigureOut">
              <a:rPr lang="ru-RU" smtClean="0"/>
              <a:pPr/>
              <a:t>10.10.2017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E5F10-F910-4A2E-B0FB-875F24A52C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38F2C138-2030-42A6-89CD-E610A533D41F}" type="datetimeFigureOut">
              <a:rPr lang="ru-RU" smtClean="0"/>
              <a:pPr/>
              <a:t>10.10.2017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EFE5F10-F910-4A2E-B0FB-875F24A52C5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Итоги ЕГЭ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Г. </a:t>
            </a:r>
            <a:r>
              <a:rPr lang="ru-RU" dirty="0" err="1" smtClean="0"/>
              <a:t>Лесосибирск</a:t>
            </a:r>
            <a:r>
              <a:rPr lang="ru-RU" dirty="0" smtClean="0"/>
              <a:t>, 2016-2017 </a:t>
            </a:r>
            <a:r>
              <a:rPr lang="ru-RU" dirty="0" err="1" smtClean="0"/>
              <a:t>уч.год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" y="1000108"/>
          <a:ext cx="9144000" cy="563295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56371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город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2016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2017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Край </a:t>
                      </a:r>
                    </a:p>
                    <a:p>
                      <a:pPr algn="ctr"/>
                      <a:r>
                        <a:rPr lang="ru-RU" dirty="0" smtClean="0"/>
                        <a:t>2017</a:t>
                      </a:r>
                      <a:endParaRPr lang="ru-RU" dirty="0"/>
                    </a:p>
                  </a:txBody>
                  <a:tcPr anchor="ctr"/>
                </a:tc>
              </a:tr>
              <a:tr h="56371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Физика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45,3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49,0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50,4</a:t>
                      </a:r>
                      <a:endParaRPr lang="ru-RU" b="1" dirty="0"/>
                    </a:p>
                  </a:txBody>
                  <a:tcPr anchor="ctr"/>
                </a:tc>
              </a:tr>
              <a:tr h="56371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Химия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55,7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59,9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56,0</a:t>
                      </a:r>
                      <a:endParaRPr lang="ru-RU" b="1" dirty="0"/>
                    </a:p>
                  </a:txBody>
                  <a:tcPr anchor="ctr"/>
                </a:tc>
              </a:tr>
              <a:tr h="56371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Обществознание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50,8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53,5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53,0</a:t>
                      </a:r>
                      <a:endParaRPr lang="ru-RU" b="1" dirty="0"/>
                    </a:p>
                  </a:txBody>
                  <a:tcPr anchor="ctr"/>
                </a:tc>
              </a:tr>
              <a:tr h="56371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Биология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52,5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46,8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49,3</a:t>
                      </a:r>
                      <a:endParaRPr lang="ru-RU" b="1" dirty="0"/>
                    </a:p>
                  </a:txBody>
                  <a:tcPr anchor="ctr"/>
                </a:tc>
              </a:tr>
              <a:tr h="56371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ИКТ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48,5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50,9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54,8</a:t>
                      </a:r>
                      <a:endParaRPr lang="ru-RU" b="1" dirty="0"/>
                    </a:p>
                  </a:txBody>
                  <a:tcPr anchor="ctr"/>
                </a:tc>
              </a:tr>
              <a:tr h="56371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История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48,1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51,4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52,0</a:t>
                      </a:r>
                      <a:endParaRPr lang="ru-RU" b="1" dirty="0"/>
                    </a:p>
                  </a:txBody>
                  <a:tcPr anchor="ctr"/>
                </a:tc>
              </a:tr>
              <a:tr h="48318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География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52,3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58,2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52,1</a:t>
                      </a:r>
                      <a:endParaRPr lang="ru-RU" b="1" dirty="0"/>
                    </a:p>
                  </a:txBody>
                  <a:tcPr anchor="ctr"/>
                </a:tc>
              </a:tr>
              <a:tr h="56371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Английский яз.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57,1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53,5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65,5</a:t>
                      </a:r>
                      <a:endParaRPr lang="ru-RU" b="1" dirty="0"/>
                    </a:p>
                  </a:txBody>
                  <a:tcPr anchor="ctr"/>
                </a:tc>
              </a:tr>
              <a:tr h="56371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Литература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58,3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52,6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57,7</a:t>
                      </a:r>
                      <a:endParaRPr lang="ru-RU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Анализ результатов ЕГЭ (ср. балл)</a:t>
            </a:r>
            <a:endParaRPr lang="ru-RU" sz="28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Анализ результатов ЕГЭ (ср. балл)</a:t>
            </a:r>
            <a:endParaRPr lang="ru-RU" sz="2800" b="1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428596" y="1071546"/>
          <a:ext cx="8286808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42910" y="77365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%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428596" y="1071546"/>
          <a:ext cx="8286808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42910" y="77365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%</a:t>
            </a:r>
            <a:endParaRPr lang="ru-RU" dirty="0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г. Лесосибирск</a:t>
            </a:r>
            <a:br>
              <a:rPr lang="ru-RU" sz="2800" b="1" dirty="0" smtClean="0"/>
            </a:br>
            <a:r>
              <a:rPr lang="ru-RU" sz="2000" b="1" dirty="0" smtClean="0"/>
              <a:t>% учащихся от числа сдающих с баллом </a:t>
            </a:r>
            <a:r>
              <a:rPr lang="en-US" sz="2000" b="1" dirty="0" smtClean="0"/>
              <a:t>60 </a:t>
            </a:r>
            <a:r>
              <a:rPr lang="ru-RU" sz="2000" b="1" dirty="0" smtClean="0"/>
              <a:t>и выше</a:t>
            </a:r>
            <a:endParaRPr lang="ru-RU" sz="28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Обществознание</a:t>
            </a:r>
            <a:br>
              <a:rPr lang="ru-RU" sz="2800" b="1" dirty="0" smtClean="0"/>
            </a:br>
            <a:r>
              <a:rPr lang="ru-RU" sz="2000" b="1" dirty="0" smtClean="0"/>
              <a:t>% учащихся от числа сдающих в ОУ с баллом </a:t>
            </a:r>
            <a:r>
              <a:rPr lang="en-US" sz="2000" b="1" dirty="0" smtClean="0"/>
              <a:t>60 </a:t>
            </a:r>
            <a:r>
              <a:rPr lang="ru-RU" sz="2000" b="1" dirty="0" smtClean="0"/>
              <a:t>и выше</a:t>
            </a:r>
            <a:endParaRPr lang="ru-RU" sz="2800" b="1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428596" y="1071546"/>
          <a:ext cx="8286808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>
            <a:off x="1000100" y="4143380"/>
            <a:ext cx="800105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643966" y="3774048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2"/>
                </a:solidFill>
              </a:rPr>
              <a:t>32</a:t>
            </a:r>
            <a:endParaRPr lang="ru-RU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Обществознание</a:t>
            </a:r>
            <a:br>
              <a:rPr lang="ru-RU" sz="2800" b="1" dirty="0" smtClean="0"/>
            </a:br>
            <a:r>
              <a:rPr lang="ru-RU" sz="2000" b="1" dirty="0" smtClean="0"/>
              <a:t>% учащихся от всего числа с баллом </a:t>
            </a:r>
            <a:r>
              <a:rPr lang="en-US" sz="2000" b="1" dirty="0" smtClean="0"/>
              <a:t>60 </a:t>
            </a:r>
            <a:r>
              <a:rPr lang="ru-RU" sz="2000" b="1" dirty="0" smtClean="0"/>
              <a:t>и выше</a:t>
            </a:r>
            <a:endParaRPr lang="ru-RU" sz="2800" b="1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428596" y="1071546"/>
          <a:ext cx="8286808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Физика </a:t>
            </a:r>
            <a:br>
              <a:rPr lang="ru-RU" sz="2800" b="1" dirty="0" smtClean="0"/>
            </a:br>
            <a:r>
              <a:rPr lang="ru-RU" sz="2000" b="1" dirty="0" smtClean="0"/>
              <a:t>% учащихся от числа сдающих в ОУ с баллом </a:t>
            </a:r>
            <a:r>
              <a:rPr lang="en-US" sz="2000" b="1" dirty="0" smtClean="0"/>
              <a:t>60 </a:t>
            </a:r>
            <a:r>
              <a:rPr lang="ru-RU" sz="2000" b="1" dirty="0" smtClean="0"/>
              <a:t>и выше</a:t>
            </a:r>
            <a:endParaRPr lang="ru-RU" sz="2800" b="1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428596" y="1071546"/>
          <a:ext cx="8286808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>
            <a:off x="1000100" y="5214950"/>
            <a:ext cx="800105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8572528" y="4857760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2"/>
                </a:solidFill>
              </a:rPr>
              <a:t>11</a:t>
            </a:r>
            <a:endParaRPr lang="ru-RU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Физика </a:t>
            </a:r>
            <a:br>
              <a:rPr lang="ru-RU" sz="2800" b="1" dirty="0" smtClean="0"/>
            </a:br>
            <a:r>
              <a:rPr lang="ru-RU" sz="2000" b="1" dirty="0" smtClean="0"/>
              <a:t>% учащихся от всего числа с баллом </a:t>
            </a:r>
            <a:r>
              <a:rPr lang="en-US" sz="2000" b="1" dirty="0" smtClean="0"/>
              <a:t>60 </a:t>
            </a:r>
            <a:r>
              <a:rPr lang="ru-RU" sz="2000" b="1" dirty="0" smtClean="0"/>
              <a:t>и выше</a:t>
            </a:r>
            <a:endParaRPr lang="ru-RU" sz="2800" b="1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428596" y="1071546"/>
          <a:ext cx="8286808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История</a:t>
            </a:r>
            <a:br>
              <a:rPr lang="ru-RU" sz="2800" b="1" dirty="0" smtClean="0"/>
            </a:br>
            <a:r>
              <a:rPr lang="ru-RU" sz="2000" b="1" dirty="0" smtClean="0"/>
              <a:t>% учащихся от числа сдающих в ОУ с баллом </a:t>
            </a:r>
            <a:r>
              <a:rPr lang="en-US" sz="2000" b="1" dirty="0" smtClean="0"/>
              <a:t>60 </a:t>
            </a:r>
            <a:r>
              <a:rPr lang="ru-RU" sz="2000" b="1" dirty="0" smtClean="0"/>
              <a:t>и выше</a:t>
            </a:r>
            <a:endParaRPr lang="ru-RU" sz="2800" b="1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428596" y="1071546"/>
          <a:ext cx="8286808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>
            <a:off x="1000100" y="4500570"/>
            <a:ext cx="800105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572528" y="4143380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2"/>
                </a:solidFill>
              </a:rPr>
              <a:t>29</a:t>
            </a:r>
            <a:endParaRPr lang="ru-RU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История </a:t>
            </a:r>
            <a:br>
              <a:rPr lang="ru-RU" sz="2800" b="1" dirty="0" smtClean="0"/>
            </a:br>
            <a:r>
              <a:rPr lang="ru-RU" sz="2000" b="1" dirty="0" smtClean="0"/>
              <a:t>% учащихся от всего числа с баллом </a:t>
            </a:r>
            <a:r>
              <a:rPr lang="en-US" sz="2000" b="1" dirty="0" smtClean="0"/>
              <a:t>60 </a:t>
            </a:r>
            <a:r>
              <a:rPr lang="ru-RU" sz="2000" b="1" dirty="0" smtClean="0"/>
              <a:t>и выше</a:t>
            </a:r>
            <a:endParaRPr lang="ru-RU" sz="2800" b="1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428596" y="1071546"/>
          <a:ext cx="8286808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Биология</a:t>
            </a:r>
            <a:br>
              <a:rPr lang="ru-RU" sz="2800" b="1" dirty="0" smtClean="0"/>
            </a:br>
            <a:r>
              <a:rPr lang="ru-RU" sz="2000" b="1" dirty="0" smtClean="0"/>
              <a:t>% учащихся от числа сдающих в ОУ с баллом </a:t>
            </a:r>
            <a:r>
              <a:rPr lang="en-US" sz="2000" b="1" dirty="0" smtClean="0"/>
              <a:t>60 </a:t>
            </a:r>
            <a:r>
              <a:rPr lang="ru-RU" sz="2000" b="1" dirty="0" smtClean="0"/>
              <a:t>и выше</a:t>
            </a:r>
            <a:endParaRPr lang="ru-RU" sz="2800" b="1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428596" y="1071546"/>
          <a:ext cx="8286808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>
            <a:off x="1000100" y="4857760"/>
            <a:ext cx="800105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8572528" y="4500570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2"/>
                </a:solidFill>
              </a:rPr>
              <a:t>19</a:t>
            </a:r>
            <a:endParaRPr lang="ru-RU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Выбор ЕГЭ 2017</a:t>
            </a:r>
            <a:endParaRPr lang="ru-RU" sz="2800" b="1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428596" y="1071546"/>
          <a:ext cx="8286808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42910" y="77365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%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Биология </a:t>
            </a:r>
            <a:br>
              <a:rPr lang="ru-RU" sz="2800" b="1" dirty="0" smtClean="0"/>
            </a:br>
            <a:r>
              <a:rPr lang="ru-RU" sz="2000" b="1" dirty="0" smtClean="0"/>
              <a:t>% учащихся от всего числа с баллом </a:t>
            </a:r>
            <a:r>
              <a:rPr lang="en-US" sz="2000" b="1" dirty="0" smtClean="0"/>
              <a:t>60 </a:t>
            </a:r>
            <a:r>
              <a:rPr lang="ru-RU" sz="2000" b="1" dirty="0" smtClean="0"/>
              <a:t>и выше</a:t>
            </a:r>
            <a:endParaRPr lang="ru-RU" sz="2800" b="1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428596" y="1071546"/>
          <a:ext cx="8286808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Информатика </a:t>
            </a:r>
            <a:br>
              <a:rPr lang="ru-RU" sz="2800" b="1" dirty="0" smtClean="0"/>
            </a:br>
            <a:r>
              <a:rPr lang="ru-RU" sz="2000" b="1" dirty="0" smtClean="0"/>
              <a:t>% учащихся от числа сдающих в ОУ с баллом </a:t>
            </a:r>
            <a:r>
              <a:rPr lang="en-US" sz="2000" b="1" dirty="0" smtClean="0"/>
              <a:t>60 </a:t>
            </a:r>
            <a:r>
              <a:rPr lang="ru-RU" sz="2000" b="1" dirty="0" smtClean="0"/>
              <a:t>и выше</a:t>
            </a:r>
            <a:endParaRPr lang="ru-RU" sz="2800" b="1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428596" y="1071546"/>
          <a:ext cx="8286808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>
            <a:off x="1000100" y="4286256"/>
            <a:ext cx="800105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8572528" y="3929066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2"/>
                </a:solidFill>
              </a:rPr>
              <a:t>30</a:t>
            </a:r>
            <a:endParaRPr lang="ru-RU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Информатика </a:t>
            </a:r>
            <a:br>
              <a:rPr lang="ru-RU" sz="2800" b="1" dirty="0" smtClean="0"/>
            </a:br>
            <a:r>
              <a:rPr lang="ru-RU" sz="2000" b="1" dirty="0" smtClean="0"/>
              <a:t>% учащихся от всего числа с баллом </a:t>
            </a:r>
            <a:r>
              <a:rPr lang="en-US" sz="2000" b="1" dirty="0" smtClean="0"/>
              <a:t>60 </a:t>
            </a:r>
            <a:r>
              <a:rPr lang="ru-RU" sz="2000" b="1" dirty="0" smtClean="0"/>
              <a:t>и выше</a:t>
            </a:r>
            <a:endParaRPr lang="ru-RU" sz="2800" b="1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428596" y="1071546"/>
          <a:ext cx="8286808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Химия</a:t>
            </a:r>
            <a:br>
              <a:rPr lang="ru-RU" sz="2800" b="1" dirty="0" smtClean="0"/>
            </a:br>
            <a:r>
              <a:rPr lang="ru-RU" sz="2000" b="1" dirty="0" smtClean="0"/>
              <a:t>% учащихся от числа сдающих в ОУ с баллом </a:t>
            </a:r>
            <a:r>
              <a:rPr lang="en-US" sz="2000" b="1" dirty="0" smtClean="0"/>
              <a:t>60 </a:t>
            </a:r>
            <a:r>
              <a:rPr lang="ru-RU" sz="2000" b="1" dirty="0" smtClean="0"/>
              <a:t>и выше</a:t>
            </a:r>
            <a:endParaRPr lang="ru-RU" sz="2800" b="1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428596" y="1071546"/>
          <a:ext cx="8286808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>
            <a:off x="1000100" y="3416858"/>
            <a:ext cx="800105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8572528" y="3059668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2"/>
                </a:solidFill>
              </a:rPr>
              <a:t>52</a:t>
            </a:r>
            <a:endParaRPr lang="ru-RU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Химия </a:t>
            </a:r>
            <a:br>
              <a:rPr lang="ru-RU" sz="2800" b="1" dirty="0" smtClean="0"/>
            </a:br>
            <a:r>
              <a:rPr lang="ru-RU" sz="2000" b="1" dirty="0" smtClean="0"/>
              <a:t>% учащихся от всего числа с баллом </a:t>
            </a:r>
            <a:r>
              <a:rPr lang="en-US" sz="2000" b="1" dirty="0" smtClean="0"/>
              <a:t>60 </a:t>
            </a:r>
            <a:r>
              <a:rPr lang="ru-RU" sz="2000" b="1" dirty="0" smtClean="0"/>
              <a:t>и выше</a:t>
            </a:r>
            <a:endParaRPr lang="ru-RU" sz="2800" b="1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428596" y="1071546"/>
          <a:ext cx="8286808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Литература</a:t>
            </a:r>
            <a:br>
              <a:rPr lang="ru-RU" sz="2800" b="1" dirty="0" smtClean="0"/>
            </a:br>
            <a:r>
              <a:rPr lang="ru-RU" sz="2000" b="1" dirty="0" smtClean="0"/>
              <a:t>% учащихся от числа сдающих в ОУ с баллом </a:t>
            </a:r>
            <a:r>
              <a:rPr lang="en-US" sz="2000" b="1" dirty="0" smtClean="0"/>
              <a:t>60 </a:t>
            </a:r>
            <a:r>
              <a:rPr lang="ru-RU" sz="2000" b="1" dirty="0" smtClean="0"/>
              <a:t>и выше</a:t>
            </a:r>
            <a:endParaRPr lang="ru-RU" sz="2800" b="1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428596" y="1071546"/>
          <a:ext cx="8286808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>
            <a:off x="1000100" y="4488428"/>
            <a:ext cx="800105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8572528" y="4131238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2"/>
                </a:solidFill>
              </a:rPr>
              <a:t>29</a:t>
            </a:r>
            <a:endParaRPr lang="ru-RU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Литература </a:t>
            </a:r>
            <a:br>
              <a:rPr lang="ru-RU" sz="2800" b="1" dirty="0" smtClean="0"/>
            </a:br>
            <a:r>
              <a:rPr lang="ru-RU" sz="2000" b="1" dirty="0" smtClean="0"/>
              <a:t>% учащихся от всего числа с баллом </a:t>
            </a:r>
            <a:r>
              <a:rPr lang="en-US" sz="2000" b="1" dirty="0" smtClean="0"/>
              <a:t>60 </a:t>
            </a:r>
            <a:r>
              <a:rPr lang="ru-RU" sz="2000" b="1" dirty="0" smtClean="0"/>
              <a:t>и выше</a:t>
            </a:r>
            <a:endParaRPr lang="ru-RU" sz="2800" b="1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428596" y="1071546"/>
          <a:ext cx="8286808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Английский язык</a:t>
            </a:r>
            <a:br>
              <a:rPr lang="ru-RU" sz="2800" b="1" dirty="0" smtClean="0"/>
            </a:br>
            <a:r>
              <a:rPr lang="ru-RU" sz="2000" b="1" dirty="0" smtClean="0"/>
              <a:t>% учащихся от числа сдающих в ОУ с баллом </a:t>
            </a:r>
            <a:r>
              <a:rPr lang="en-US" sz="2000" b="1" dirty="0" smtClean="0"/>
              <a:t>60 </a:t>
            </a:r>
            <a:r>
              <a:rPr lang="ru-RU" sz="2000" b="1" dirty="0" smtClean="0"/>
              <a:t>и выше</a:t>
            </a:r>
            <a:endParaRPr lang="ru-RU" sz="2800" b="1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428596" y="1071546"/>
          <a:ext cx="8286808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>
            <a:off x="1000100" y="3702610"/>
            <a:ext cx="800105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8572528" y="3345420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2"/>
                </a:solidFill>
              </a:rPr>
              <a:t>47</a:t>
            </a:r>
            <a:endParaRPr lang="ru-RU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Английский язык </a:t>
            </a:r>
            <a:br>
              <a:rPr lang="ru-RU" sz="2800" b="1" dirty="0" smtClean="0"/>
            </a:br>
            <a:r>
              <a:rPr lang="ru-RU" sz="2000" b="1" dirty="0" smtClean="0"/>
              <a:t>% учащихся от всего числа с баллом </a:t>
            </a:r>
            <a:r>
              <a:rPr lang="en-US" sz="2000" b="1" dirty="0" smtClean="0"/>
              <a:t>60 </a:t>
            </a:r>
            <a:r>
              <a:rPr lang="ru-RU" sz="2000" b="1" dirty="0" smtClean="0"/>
              <a:t>и выше</a:t>
            </a:r>
            <a:endParaRPr lang="ru-RU" sz="2800" b="1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428596" y="1071546"/>
          <a:ext cx="8286808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Русский язык </a:t>
            </a:r>
            <a:br>
              <a:rPr lang="ru-RU" sz="2800" b="1" dirty="0" smtClean="0"/>
            </a:br>
            <a:r>
              <a:rPr lang="ru-RU" sz="2000" b="1" dirty="0" smtClean="0"/>
              <a:t>% учащихся от числа сдающих в ОУ с баллом </a:t>
            </a:r>
            <a:r>
              <a:rPr lang="en-US" sz="2000" b="1" dirty="0" smtClean="0"/>
              <a:t>60 </a:t>
            </a:r>
            <a:r>
              <a:rPr lang="ru-RU" sz="2000" b="1" dirty="0" smtClean="0"/>
              <a:t>и выше</a:t>
            </a:r>
            <a:endParaRPr lang="ru-RU" sz="2800" b="1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428596" y="1071546"/>
          <a:ext cx="8286808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>
            <a:off x="1000100" y="2500306"/>
            <a:ext cx="800105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643966" y="2130974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2"/>
                </a:solidFill>
              </a:rPr>
              <a:t>65</a:t>
            </a:r>
            <a:endParaRPr lang="ru-RU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Русский язык</a:t>
            </a:r>
            <a:br>
              <a:rPr lang="ru-RU" sz="2800" b="1" dirty="0" smtClean="0"/>
            </a:br>
            <a:r>
              <a:rPr lang="ru-RU" sz="2000" b="1" dirty="0" smtClean="0"/>
              <a:t>% учащихся от всего числа с баллом </a:t>
            </a:r>
            <a:r>
              <a:rPr lang="en-US" sz="2000" b="1" dirty="0" smtClean="0"/>
              <a:t>60 </a:t>
            </a:r>
            <a:r>
              <a:rPr lang="ru-RU" sz="2000" b="1" dirty="0" smtClean="0"/>
              <a:t>и выше</a:t>
            </a:r>
            <a:endParaRPr lang="ru-RU" sz="2800" b="1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428596" y="1071546"/>
          <a:ext cx="8286808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Математика (база)</a:t>
            </a:r>
            <a:br>
              <a:rPr lang="ru-RU" sz="2800" b="1" dirty="0" smtClean="0"/>
            </a:br>
            <a:r>
              <a:rPr lang="ru-RU" sz="2000" b="1" dirty="0" smtClean="0"/>
              <a:t>% учащихся от числа сдающих в ОУ с оценкой 4-5</a:t>
            </a:r>
            <a:endParaRPr lang="ru-RU" sz="2800" b="1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428596" y="1071546"/>
          <a:ext cx="8286808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>
            <a:off x="1000100" y="2285992"/>
            <a:ext cx="800105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643966" y="1916660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2"/>
                </a:solidFill>
              </a:rPr>
              <a:t>71</a:t>
            </a:r>
            <a:endParaRPr lang="ru-RU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Математика (база)</a:t>
            </a:r>
            <a:br>
              <a:rPr lang="ru-RU" sz="2800" b="1" dirty="0" smtClean="0"/>
            </a:br>
            <a:r>
              <a:rPr lang="ru-RU" sz="2000" b="1" dirty="0" smtClean="0"/>
              <a:t>% учащихся от всего числа с баллом </a:t>
            </a:r>
            <a:r>
              <a:rPr lang="en-US" sz="2000" b="1" dirty="0" smtClean="0"/>
              <a:t>60 </a:t>
            </a:r>
            <a:r>
              <a:rPr lang="ru-RU" sz="2000" b="1" dirty="0" smtClean="0"/>
              <a:t>и выше</a:t>
            </a:r>
            <a:endParaRPr lang="ru-RU" sz="2800" b="1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428596" y="1071546"/>
          <a:ext cx="8286808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Результаты математика (профиль) 2016-17</a:t>
            </a:r>
            <a:endParaRPr lang="ru-RU" sz="2800" b="1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428596" y="1071546"/>
          <a:ext cx="8286808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4282" y="785794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ср. балл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Математика (профиль)</a:t>
            </a:r>
            <a:br>
              <a:rPr lang="ru-RU" sz="2800" b="1" dirty="0" smtClean="0"/>
            </a:br>
            <a:r>
              <a:rPr lang="ru-RU" sz="2000" b="1" dirty="0" smtClean="0"/>
              <a:t>% учащихся от числа сдающих в ОУ с баллом </a:t>
            </a:r>
            <a:r>
              <a:rPr lang="en-US" sz="2000" b="1" dirty="0" smtClean="0"/>
              <a:t>60 </a:t>
            </a:r>
            <a:r>
              <a:rPr lang="ru-RU" sz="2000" b="1" dirty="0" smtClean="0"/>
              <a:t>и выше</a:t>
            </a:r>
            <a:endParaRPr lang="ru-RU" sz="2800" b="1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428596" y="1071546"/>
          <a:ext cx="8286808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>
            <a:off x="1000100" y="5214950"/>
            <a:ext cx="800105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643966" y="4857760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2"/>
                </a:solidFill>
              </a:rPr>
              <a:t>13</a:t>
            </a:r>
            <a:endParaRPr lang="ru-RU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Математика (профиль)</a:t>
            </a:r>
            <a:br>
              <a:rPr lang="ru-RU" sz="2800" b="1" dirty="0" smtClean="0"/>
            </a:br>
            <a:r>
              <a:rPr lang="ru-RU" sz="2000" b="1" dirty="0" smtClean="0"/>
              <a:t>% учащихся от всего числа с баллом </a:t>
            </a:r>
            <a:r>
              <a:rPr lang="en-US" sz="2000" b="1" dirty="0" smtClean="0"/>
              <a:t>60 </a:t>
            </a:r>
            <a:r>
              <a:rPr lang="ru-RU" sz="2000" b="1" dirty="0" smtClean="0"/>
              <a:t>и выше</a:t>
            </a:r>
            <a:endParaRPr lang="ru-RU" sz="2800" b="1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428596" y="1071546"/>
          <a:ext cx="8286808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841</TotalTime>
  <Words>134</Words>
  <Application>Microsoft Office PowerPoint</Application>
  <PresentationFormat>Экран (4:3)</PresentationFormat>
  <Paragraphs>85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Городская</vt:lpstr>
      <vt:lpstr>Итоги ЕГЭ</vt:lpstr>
      <vt:lpstr>Выбор ЕГЭ 2017</vt:lpstr>
      <vt:lpstr>Русский язык  % учащихся от числа сдающих в ОУ с баллом 60 и выше</vt:lpstr>
      <vt:lpstr>Русский язык % учащихся от всего числа с баллом 60 и выше</vt:lpstr>
      <vt:lpstr>Математика (база) % учащихся от числа сдающих в ОУ с оценкой 4-5</vt:lpstr>
      <vt:lpstr>Математика (база) % учащихся от всего числа с баллом 60 и выше</vt:lpstr>
      <vt:lpstr>Результаты математика (профиль) 2016-17</vt:lpstr>
      <vt:lpstr>Математика (профиль) % учащихся от числа сдающих в ОУ с баллом 60 и выше</vt:lpstr>
      <vt:lpstr>Математика (профиль) % учащихся от всего числа с баллом 60 и выше</vt:lpstr>
      <vt:lpstr>Анализ результатов ЕГЭ (ср. балл)</vt:lpstr>
      <vt:lpstr>Анализ результатов ЕГЭ (ср. балл)</vt:lpstr>
      <vt:lpstr>г. Лесосибирск % учащихся от числа сдающих с баллом 60 и выше</vt:lpstr>
      <vt:lpstr>Обществознание % учащихся от числа сдающих в ОУ с баллом 60 и выше</vt:lpstr>
      <vt:lpstr>Обществознание % учащихся от всего числа с баллом 60 и выше</vt:lpstr>
      <vt:lpstr>Физика  % учащихся от числа сдающих в ОУ с баллом 60 и выше</vt:lpstr>
      <vt:lpstr>Физика  % учащихся от всего числа с баллом 60 и выше</vt:lpstr>
      <vt:lpstr>История % учащихся от числа сдающих в ОУ с баллом 60 и выше</vt:lpstr>
      <vt:lpstr>История  % учащихся от всего числа с баллом 60 и выше</vt:lpstr>
      <vt:lpstr>Биология % учащихся от числа сдающих в ОУ с баллом 60 и выше</vt:lpstr>
      <vt:lpstr>Биология  % учащихся от всего числа с баллом 60 и выше</vt:lpstr>
      <vt:lpstr>Информатика  % учащихся от числа сдающих в ОУ с баллом 60 и выше</vt:lpstr>
      <vt:lpstr>Информатика  % учащихся от всего числа с баллом 60 и выше</vt:lpstr>
      <vt:lpstr>Химия % учащихся от числа сдающих в ОУ с баллом 60 и выше</vt:lpstr>
      <vt:lpstr>Химия  % учащихся от всего числа с баллом 60 и выше</vt:lpstr>
      <vt:lpstr>Литература % учащихся от числа сдающих в ОУ с баллом 60 и выше</vt:lpstr>
      <vt:lpstr>Литература  % учащихся от всего числа с баллом 60 и выше</vt:lpstr>
      <vt:lpstr>Английский язык % учащихся от числа сдающих в ОУ с баллом 60 и выше</vt:lpstr>
      <vt:lpstr>Английский язык  % учащихся от всего числа с баллом 60 и выше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Выбор ЕГЭ 2017</dc:title>
  <dc:creator>Ольга</dc:creator>
  <cp:lastModifiedBy>Vesta999</cp:lastModifiedBy>
  <cp:revision>88</cp:revision>
  <dcterms:created xsi:type="dcterms:W3CDTF">2017-08-18T03:43:59Z</dcterms:created>
  <dcterms:modified xsi:type="dcterms:W3CDTF">2017-10-10T05:19:06Z</dcterms:modified>
</cp:coreProperties>
</file>